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45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2115"/>
    <a:srgbClr val="E5A697"/>
    <a:srgbClr val="DC840E"/>
    <a:srgbClr val="FAEFEC"/>
    <a:srgbClr val="108A36"/>
    <a:srgbClr val="CD7023"/>
    <a:srgbClr val="E57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09" autoAdjust="0"/>
    <p:restoredTop sz="94628" autoAdjust="0"/>
  </p:normalViewPr>
  <p:slideViewPr>
    <p:cSldViewPr>
      <p:cViewPr varScale="1">
        <p:scale>
          <a:sx n="43" d="100"/>
          <a:sy n="43" d="100"/>
        </p:scale>
        <p:origin x="128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9"/>
          <p:cNvSpPr/>
          <p:nvPr/>
        </p:nvSpPr>
        <p:spPr bwMode="auto">
          <a:xfrm>
            <a:off x="7866208" y="5494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1907704" y="2204864"/>
            <a:ext cx="6172200" cy="1894362"/>
          </a:xfrm>
        </p:spPr>
        <p:txBody>
          <a:bodyPr/>
          <a:lstStyle>
            <a:lvl1pPr algn="ctr"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0" lang="he-IL" dirty="0" smtClean="0"/>
              <a:t>לחץ כדי לערוך סגנון כותרת של תבנית בסיס</a:t>
            </a:r>
            <a:endParaRPr kumimoji="0" lang="en-US" dirty="0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979712" y="5003322"/>
            <a:ext cx="6172200" cy="1371600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dirty="0" smtClean="0"/>
              <a:t>לחץ כדי לערוך סגנון כותרת משנה של תבנית בסיס</a:t>
            </a:r>
            <a:endParaRPr kumimoji="0" lang="en-US" dirty="0"/>
          </a:p>
        </p:txBody>
      </p:sp>
      <p:sp>
        <p:nvSpPr>
          <p:cNvPr id="12" name="מלבן 11"/>
          <p:cNvSpPr/>
          <p:nvPr/>
        </p:nvSpPr>
        <p:spPr bwMode="auto">
          <a:xfrm>
            <a:off x="8964488" y="-27384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מלבן 13"/>
          <p:cNvSpPr/>
          <p:nvPr/>
        </p:nvSpPr>
        <p:spPr bwMode="auto">
          <a:xfrm>
            <a:off x="8646987" y="-27384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מלבן 18"/>
          <p:cNvSpPr/>
          <p:nvPr/>
        </p:nvSpPr>
        <p:spPr bwMode="auto">
          <a:xfrm>
            <a:off x="8302160" y="-27384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46043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מחבר ישר 17"/>
          <p:cNvSpPr>
            <a:spLocks noChangeShapeType="1"/>
          </p:cNvSpPr>
          <p:nvPr/>
        </p:nvSpPr>
        <p:spPr bwMode="auto">
          <a:xfrm>
            <a:off x="8964488" y="-27384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8858723" y="-27384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7866208" y="5494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9108504" y="44624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מחבר ישר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מלבן 26"/>
          <p:cNvSpPr/>
          <p:nvPr/>
        </p:nvSpPr>
        <p:spPr bwMode="auto">
          <a:xfrm>
            <a:off x="8532440" y="5494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אליפסה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אליפסה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אליפסה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אליפסה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אליפסה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10"/>
          <p:cNvSpPr/>
          <p:nvPr userDrawn="1"/>
        </p:nvSpPr>
        <p:spPr bwMode="auto">
          <a:xfrm>
            <a:off x="8475808" y="5494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dirty="0" smtClean="0"/>
              <a:t>לחץ כדי לערוך סגנון כותרת של תבנית בסיס</a:t>
            </a:r>
            <a:endParaRPr kumimoji="0" lang="en-US" dirty="0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he-IL" dirty="0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dirty="0" smtClean="0"/>
              <a:t>רמה שנייה</a:t>
            </a:r>
          </a:p>
          <a:p>
            <a:pPr lvl="2" eaLnBrk="1" latinLnBrk="0" hangingPunct="1"/>
            <a:r>
              <a:rPr lang="he-IL" dirty="0" smtClean="0"/>
              <a:t>רמה שלישית</a:t>
            </a:r>
          </a:p>
          <a:p>
            <a:pPr lvl="3" eaLnBrk="1" latinLnBrk="0" hangingPunct="1"/>
            <a:r>
              <a:rPr lang="he-IL" dirty="0" smtClean="0"/>
              <a:t>רמה רביעית</a:t>
            </a:r>
          </a:p>
          <a:p>
            <a:pPr lvl="4" eaLnBrk="1" latinLnBrk="0" hangingPunct="1"/>
            <a:r>
              <a:rPr lang="he-IL" dirty="0" smtClean="0"/>
              <a:t>רמה חמישית</a:t>
            </a:r>
            <a:endParaRPr kumimoji="0" lang="en-US" dirty="0"/>
          </a:p>
        </p:txBody>
      </p:sp>
      <p:sp>
        <p:nvSpPr>
          <p:cNvPr id="12" name="מלבן 11"/>
          <p:cNvSpPr/>
          <p:nvPr userDrawn="1"/>
        </p:nvSpPr>
        <p:spPr bwMode="auto">
          <a:xfrm>
            <a:off x="8646987" y="-27384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 userDrawn="1"/>
        </p:nvSpPr>
        <p:spPr bwMode="auto">
          <a:xfrm>
            <a:off x="8664014" y="-27384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מלבן 13"/>
          <p:cNvSpPr/>
          <p:nvPr userDrawn="1"/>
        </p:nvSpPr>
        <p:spPr bwMode="auto">
          <a:xfrm>
            <a:off x="8532440" y="5494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  <p:sp>
        <p:nvSpPr>
          <p:cNvPr id="9" name="מציין מיקום תוכן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טקסט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טקסט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לבן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מציין מיקום תוכן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מציין מיקום של כותרת תחתונה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מחבר ישר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מחבר ישר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מציין מיקום של תאריך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5BFCD573-3936-4B6F-BCE5-701B4DE238F0}" type="datetimeFigureOut">
              <a:rPr lang="he-IL" smtClean="0"/>
              <a:t>י"ב/אלול/תשע"ד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C3DC93A6-6C09-4AE5-9719-9A2B0E31A2A2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חבר ישר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dirty="0" smtClean="0"/>
              <a:t>לחץ כדי לערוך סגנון כותרת של תבנית בסיס</a:t>
            </a:r>
            <a:endParaRPr kumimoji="0" lang="en-US" dirty="0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dirty="0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dirty="0" smtClean="0"/>
              <a:t>רמה שנייה</a:t>
            </a:r>
          </a:p>
          <a:p>
            <a:pPr lvl="2" eaLnBrk="1" latinLnBrk="0" hangingPunct="1"/>
            <a:r>
              <a:rPr kumimoji="0" lang="he-IL" dirty="0" smtClean="0"/>
              <a:t>רמה שלישית</a:t>
            </a:r>
          </a:p>
          <a:p>
            <a:pPr lvl="3" eaLnBrk="1" latinLnBrk="0" hangingPunct="1"/>
            <a:r>
              <a:rPr kumimoji="0" lang="he-IL" dirty="0" smtClean="0"/>
              <a:t>רמה רביעית</a:t>
            </a:r>
          </a:p>
          <a:p>
            <a:pPr lvl="4" eaLnBrk="1" latinLnBrk="0" hangingPunct="1"/>
            <a:r>
              <a:rPr kumimoji="0" lang="he-IL" dirty="0" smtClean="0"/>
              <a:t>רמה חמישית</a:t>
            </a:r>
            <a:endParaRPr kumimoji="0" lang="en-US" dirty="0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מלבן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rgbClr val="E5A697">
                <a:alpha val="61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77864" y="6254433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מלבן 1"/>
          <p:cNvSpPr/>
          <p:nvPr userDrawn="1"/>
        </p:nvSpPr>
        <p:spPr>
          <a:xfrm>
            <a:off x="8316416" y="-27384"/>
            <a:ext cx="288032" cy="6840760"/>
          </a:xfrm>
          <a:prstGeom prst="rect">
            <a:avLst/>
          </a:prstGeom>
          <a:solidFill>
            <a:srgbClr val="E5A6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14"/>
          <p:cNvSpPr/>
          <p:nvPr userDrawn="1"/>
        </p:nvSpPr>
        <p:spPr>
          <a:xfrm>
            <a:off x="8532440" y="-27384"/>
            <a:ext cx="288032" cy="6840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5" name="מחבר ישר 4"/>
          <p:cNvCxnSpPr/>
          <p:nvPr userDrawn="1"/>
        </p:nvCxnSpPr>
        <p:spPr>
          <a:xfrm>
            <a:off x="8316416" y="44624"/>
            <a:ext cx="0" cy="6840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 userDrawn="1"/>
        </p:nvCxnSpPr>
        <p:spPr>
          <a:xfrm>
            <a:off x="8820472" y="44624"/>
            <a:ext cx="0" cy="6840760"/>
          </a:xfrm>
          <a:prstGeom prst="line">
            <a:avLst/>
          </a:prstGeom>
          <a:ln>
            <a:solidFill>
              <a:srgbClr val="E57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ישר 17"/>
          <p:cNvCxnSpPr/>
          <p:nvPr userDrawn="1"/>
        </p:nvCxnSpPr>
        <p:spPr>
          <a:xfrm>
            <a:off x="8676456" y="-27384"/>
            <a:ext cx="0" cy="6840760"/>
          </a:xfrm>
          <a:prstGeom prst="line">
            <a:avLst/>
          </a:prstGeom>
          <a:ln>
            <a:solidFill>
              <a:srgbClr val="CD70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3" r:id="rId1"/>
    <p:sldLayoutId id="2147484454" r:id="rId2"/>
    <p:sldLayoutId id="2147484456" r:id="rId3"/>
    <p:sldLayoutId id="2147484457" r:id="rId4"/>
    <p:sldLayoutId id="2147484458" r:id="rId5"/>
    <p:sldLayoutId id="2147484459" r:id="rId6"/>
    <p:sldLayoutId id="2147484460" r:id="rId7"/>
    <p:sldLayoutId id="2147484461" r:id="rId8"/>
    <p:sldLayoutId id="2147484462" r:id="rId9"/>
    <p:sldLayoutId id="2147484463" r:id="rId10"/>
  </p:sldLayoutIdLst>
  <p:txStyles>
    <p:titleStyle>
      <a:lvl1pPr algn="ctr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ragal@shaham.moag.gov.i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619672" y="1412776"/>
            <a:ext cx="5832648" cy="115212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algn="ctr"/>
            <a:r>
              <a:rPr lang="he-IL" sz="3600" b="1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כדאיות מנגו בערבה</a:t>
            </a:r>
            <a:endParaRPr lang="he-IL" sz="3600" b="1" dirty="0">
              <a:solidFill>
                <a:schemeClr val="bg2">
                  <a:lumMod val="25000"/>
                </a:schemeClr>
              </a:solidFill>
              <a:ea typeface="+mn-ea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691680" y="2852936"/>
            <a:ext cx="5976664" cy="1824608"/>
          </a:xfrm>
        </p:spPr>
        <p:txBody>
          <a:bodyPr>
            <a:noAutofit/>
          </a:bodyPr>
          <a:lstStyle/>
          <a:p>
            <a:r>
              <a:rPr lang="he-IL" sz="2000" dirty="0"/>
              <a:t>ברכה גל </a:t>
            </a:r>
          </a:p>
          <a:p>
            <a:r>
              <a:rPr lang="he-IL" sz="2000" dirty="0"/>
              <a:t>מנהלת תחום כלכלת הייצור</a:t>
            </a:r>
          </a:p>
          <a:p>
            <a:r>
              <a:rPr lang="he-IL" sz="2000" dirty="0"/>
              <a:t>שרות ההדרכה והמקצוע</a:t>
            </a:r>
          </a:p>
          <a:p>
            <a:r>
              <a:rPr lang="he-IL" sz="2000" dirty="0"/>
              <a:t>משרד החקלאות</a:t>
            </a:r>
          </a:p>
          <a:p>
            <a:r>
              <a:rPr lang="en-US" sz="2000" dirty="0">
                <a:hlinkClick r:id="rId2"/>
              </a:rPr>
              <a:t>bragal@shaham.moag.gov.il</a:t>
            </a:r>
            <a:r>
              <a:rPr lang="en-US" sz="2000" dirty="0"/>
              <a:t>  </a:t>
            </a:r>
            <a:r>
              <a:rPr lang="he-IL" sz="2000" dirty="0"/>
              <a:t> </a:t>
            </a:r>
          </a:p>
          <a:p>
            <a:pPr algn="r"/>
            <a:endParaRPr lang="he-IL" sz="2000" b="1" dirty="0">
              <a:solidFill>
                <a:srgbClr val="002060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3794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חישוב כדאיות התפלה </a:t>
            </a:r>
            <a:r>
              <a:rPr lang="he-IL" b="1" dirty="0" err="1">
                <a:solidFill>
                  <a:schemeClr val="accent1">
                    <a:lumMod val="75000"/>
                  </a:schemeClr>
                </a:solidFill>
              </a:rPr>
              <a:t>למליחויות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</a:rPr>
              <a:t>שונות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32" y="2696832"/>
            <a:ext cx="7235227" cy="2964416"/>
          </a:xfrm>
          <a:prstGeom prst="rect">
            <a:avLst/>
          </a:prstGeom>
          <a:solidFill>
            <a:srgbClr val="FAEFEC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79378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he-IL" dirty="0" smtClean="0"/>
              <a:t>תחשיב מנגו בערבה</a:t>
            </a: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484784"/>
            <a:ext cx="8915722" cy="53827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20501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74" y="1"/>
            <a:ext cx="898773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136736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08504" cy="61926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905344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C00000"/>
                </a:solidFill>
              </a:rPr>
              <a:t>מדדים כלכליים לתחשיב</a:t>
            </a:r>
            <a:endParaRPr lang="he-IL" b="1" dirty="0">
              <a:solidFill>
                <a:srgbClr val="C00000"/>
              </a:solidFill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60" y="1772816"/>
            <a:ext cx="7945455" cy="449424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19744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14202"/>
          </a:xfrm>
        </p:spPr>
        <p:txBody>
          <a:bodyPr>
            <a:normAutofit/>
          </a:bodyPr>
          <a:lstStyle/>
          <a:p>
            <a:r>
              <a:rPr lang="he-IL" b="1" dirty="0" smtClean="0">
                <a:solidFill>
                  <a:srgbClr val="108A36"/>
                </a:solidFill>
              </a:rPr>
              <a:t>כדאיות התפלת מים להשקיית מטע מנגו</a:t>
            </a:r>
            <a:br>
              <a:rPr lang="he-IL" b="1" dirty="0" smtClean="0">
                <a:solidFill>
                  <a:srgbClr val="108A36"/>
                </a:solidFill>
              </a:rPr>
            </a:br>
            <a:r>
              <a:rPr lang="he-IL" b="1" dirty="0">
                <a:solidFill>
                  <a:srgbClr val="108A36"/>
                </a:solidFill>
              </a:rPr>
              <a:t/>
            </a:r>
            <a:br>
              <a:rPr lang="he-IL" b="1" dirty="0">
                <a:solidFill>
                  <a:srgbClr val="108A36"/>
                </a:solidFill>
              </a:rPr>
            </a:br>
            <a:r>
              <a:rPr lang="he-IL" sz="2400" b="1" dirty="0">
                <a:solidFill>
                  <a:srgbClr val="108A36"/>
                </a:solidFill>
              </a:rPr>
              <a:t>מודל כמויות המים הנדרשות </a:t>
            </a:r>
            <a:r>
              <a:rPr lang="he-IL" sz="2400" b="1" dirty="0" err="1">
                <a:solidFill>
                  <a:srgbClr val="108A36"/>
                </a:solidFill>
              </a:rPr>
              <a:t>במליחויות</a:t>
            </a:r>
            <a:r>
              <a:rPr lang="he-IL" sz="2400" b="1" dirty="0">
                <a:solidFill>
                  <a:srgbClr val="108A36"/>
                </a:solidFill>
              </a:rPr>
              <a:t> </a:t>
            </a:r>
            <a:r>
              <a:rPr lang="he-IL" sz="2400" b="1" dirty="0" smtClean="0">
                <a:solidFill>
                  <a:srgbClr val="108A36"/>
                </a:solidFill>
              </a:rPr>
              <a:t>שונות</a:t>
            </a:r>
            <a:endParaRPr lang="he-IL" sz="2400" b="1" dirty="0">
              <a:solidFill>
                <a:srgbClr val="108A36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92896"/>
            <a:ext cx="5425360" cy="2784698"/>
          </a:xfrm>
          <a:prstGeom prst="rect">
            <a:avLst/>
          </a:prstGeom>
          <a:solidFill>
            <a:srgbClr val="FAEFEC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256068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>
                <a:solidFill>
                  <a:srgbClr val="DC840E"/>
                </a:solidFill>
              </a:rPr>
              <a:t>השקעות במערכת </a:t>
            </a:r>
            <a:r>
              <a:rPr lang="he-IL" b="1" dirty="0" smtClean="0">
                <a:solidFill>
                  <a:srgbClr val="DC840E"/>
                </a:solidFill>
              </a:rPr>
              <a:t>התפלה</a:t>
            </a:r>
            <a:endParaRPr lang="he-IL" b="1" dirty="0">
              <a:solidFill>
                <a:srgbClr val="DC840E"/>
              </a:solidFill>
            </a:endParaRPr>
          </a:p>
        </p:txBody>
      </p:sp>
      <p:pic>
        <p:nvPicPr>
          <p:cNvPr id="6145" name="Picture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60848"/>
            <a:ext cx="6304338" cy="3240360"/>
          </a:xfrm>
          <a:prstGeom prst="rect">
            <a:avLst/>
          </a:prstGeom>
          <a:solidFill>
            <a:srgbClr val="FAEFEC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650021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הנחות</a:t>
            </a:r>
            <a:endParaRPr lang="he-IL" b="1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015" y="2060848"/>
            <a:ext cx="5749249" cy="2960657"/>
          </a:xfrm>
          <a:prstGeom prst="rect">
            <a:avLst/>
          </a:prstGeom>
          <a:solidFill>
            <a:srgbClr val="FAEFEC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687358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532115"/>
                </a:solidFill>
              </a:rPr>
              <a:t>חישוב יתרות לדונם</a:t>
            </a:r>
            <a:endParaRPr lang="he-IL" b="1" dirty="0">
              <a:solidFill>
                <a:srgbClr val="532115"/>
              </a:solidFill>
            </a:endParaRPr>
          </a:p>
        </p:txBody>
      </p:sp>
      <p:pic>
        <p:nvPicPr>
          <p:cNvPr id="8193" name="Picture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00231"/>
            <a:ext cx="7788946" cy="2144993"/>
          </a:xfrm>
          <a:prstGeom prst="rect">
            <a:avLst/>
          </a:prstGeom>
          <a:solidFill>
            <a:srgbClr val="FAEFEC"/>
          </a:solidFill>
          <a:ln>
            <a:noFill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069" y="2132856"/>
            <a:ext cx="3459307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297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לון">
  <a:themeElements>
    <a:clrScheme name="אזרח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חלון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חלון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437</TotalTime>
  <Words>39</Words>
  <Application>Microsoft Office PowerPoint</Application>
  <PresentationFormat>‫הצגה על המסך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David</vt:lpstr>
      <vt:lpstr>Times New Roman</vt:lpstr>
      <vt:lpstr>Wingdings</vt:lpstr>
      <vt:lpstr>Wingdings 2</vt:lpstr>
      <vt:lpstr>חלון</vt:lpstr>
      <vt:lpstr>כדאיות מנגו בערבה</vt:lpstr>
      <vt:lpstr>תחשיב מנגו בערבה</vt:lpstr>
      <vt:lpstr>מצגת של PowerPoint</vt:lpstr>
      <vt:lpstr>מצגת של PowerPoint</vt:lpstr>
      <vt:lpstr>מדדים כלכליים לתחשיב</vt:lpstr>
      <vt:lpstr>כדאיות התפלת מים להשקיית מטע מנגו  מודל כמויות המים הנדרשות במליחויות שונות</vt:lpstr>
      <vt:lpstr>השקעות במערכת התפלה</vt:lpstr>
      <vt:lpstr>הנחות</vt:lpstr>
      <vt:lpstr>חישוב יתרות לדונם</vt:lpstr>
      <vt:lpstr>חישוב כדאיות התפלה למליחויות שונות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הנהלת המשרד מזמינה את כל העובדים להרמת כוסית לכבוד  ראש השנה תשע"ד</dc:title>
  <dc:creator>אביטל עותני ] Avital Oteni]</dc:creator>
  <cp:lastModifiedBy>דפנה הררי</cp:lastModifiedBy>
  <cp:revision>26</cp:revision>
  <cp:lastPrinted>2014-08-31T12:26:34Z</cp:lastPrinted>
  <dcterms:created xsi:type="dcterms:W3CDTF">2013-08-20T12:33:36Z</dcterms:created>
  <dcterms:modified xsi:type="dcterms:W3CDTF">2014-09-07T05:53:43Z</dcterms:modified>
</cp:coreProperties>
</file>